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88" r:id="rId3"/>
    <p:sldId id="257" r:id="rId4"/>
    <p:sldId id="294" r:id="rId5"/>
    <p:sldId id="287" r:id="rId6"/>
    <p:sldId id="289" r:id="rId7"/>
    <p:sldId id="267" r:id="rId8"/>
    <p:sldId id="290" r:id="rId9"/>
    <p:sldId id="284" r:id="rId10"/>
    <p:sldId id="286" r:id="rId11"/>
    <p:sldId id="272" r:id="rId12"/>
    <p:sldId id="283" r:id="rId13"/>
    <p:sldId id="291" r:id="rId14"/>
    <p:sldId id="292" r:id="rId15"/>
    <p:sldId id="29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86473" autoAdjust="0"/>
  </p:normalViewPr>
  <p:slideViewPr>
    <p:cSldViewPr>
      <p:cViewPr varScale="1">
        <p:scale>
          <a:sx n="63" d="100"/>
          <a:sy n="63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F6E0F-4925-42C9-A1C8-4D750ECAB445}" type="datetimeFigureOut">
              <a:rPr lang="ru-RU" smtClean="0"/>
              <a:pPr/>
              <a:t>15.05.2017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190F0-C1AD-4727-98C4-AAF5694EA8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30003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«Использование </a:t>
            </a:r>
            <a:r>
              <a:rPr smtClean="0">
                <a:solidFill>
                  <a:srgbClr val="FFFF00"/>
                </a:solidFill>
              </a:rPr>
              <a:t>Lego</a:t>
            </a:r>
            <a:r>
              <a:rPr lang="ru-RU" dirty="0" smtClean="0">
                <a:solidFill>
                  <a:srgbClr val="FFFF00"/>
                </a:solidFill>
              </a:rPr>
              <a:t>-конструктора на занятиях по познавательному развитию»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4721662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>
              <a:solidFill>
                <a:srgbClr val="FFFF00"/>
              </a:solidFill>
            </a:endParaRPr>
          </a:p>
          <a:p>
            <a:pPr algn="r"/>
            <a:endParaRPr lang="ru-RU" dirty="0" smtClean="0">
              <a:solidFill>
                <a:srgbClr val="FFFF00"/>
              </a:solidFill>
            </a:endParaRPr>
          </a:p>
          <a:p>
            <a:pPr algn="r"/>
            <a:endParaRPr lang="ru-RU" dirty="0" smtClean="0">
              <a:solidFill>
                <a:srgbClr val="FFFF00"/>
              </a:solidFill>
            </a:endParaRP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Воспитатель: Баскова Галина Васильевна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БМАДОУ «Детский сад №9»</a:t>
            </a: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8305800" cy="1500198"/>
          </a:xfrm>
        </p:spPr>
        <p:txBody>
          <a:bodyPr/>
          <a:lstStyle/>
          <a:p>
            <a:pPr algn="r"/>
            <a:r>
              <a:rPr lang="ru-RU" dirty="0" smtClean="0"/>
              <a:t>                   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2500306"/>
            <a:ext cx="8305800" cy="3786214"/>
          </a:xfrm>
        </p:spPr>
        <p:txBody>
          <a:bodyPr>
            <a:normAutofit fontScale="92500"/>
          </a:bodyPr>
          <a:lstStyle/>
          <a:p>
            <a:r>
              <a:rPr lang="ru-RU" sz="2800" u="sng" dirty="0" smtClean="0"/>
              <a:t>Варианты    заданий: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Найдите человечка(кубик)такого же цвета , как плата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Продолжи ряд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Игра «Волшебный мешочек»с вытягиванием деталей на ощупь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У кого большие платы похлопайте, у кого маленькие потопайте.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Поднимите вверх только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 желтые(красные и т.д.)платы.</a:t>
            </a:r>
            <a:endParaRPr lang="ru-RU" sz="2800" dirty="0"/>
          </a:p>
        </p:txBody>
      </p:sp>
      <p:pic>
        <p:nvPicPr>
          <p:cNvPr id="5" name="Рисунок 4" descr="WP_20170503_09_25_30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0"/>
            <a:ext cx="4857752" cy="2564904"/>
          </a:xfrm>
          <a:prstGeom prst="rect">
            <a:avLst/>
          </a:prstGeom>
        </p:spPr>
      </p:pic>
      <p:pic>
        <p:nvPicPr>
          <p:cNvPr id="4" name="Рисунок 3" descr="WP_20170503_09_24_45_Pro.jpg"/>
          <p:cNvPicPr>
            <a:picLocks noChangeAspect="1"/>
          </p:cNvPicPr>
          <p:nvPr/>
        </p:nvPicPr>
        <p:blipFill>
          <a:blip r:embed="rId3" cstate="print"/>
          <a:srcRect r="5678"/>
          <a:stretch>
            <a:fillRect/>
          </a:stretch>
        </p:blipFill>
        <p:spPr>
          <a:xfrm flipH="1">
            <a:off x="5436096" y="1196752"/>
            <a:ext cx="3587205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pexaZ0HG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099193"/>
            <a:ext cx="2971907" cy="27588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28328"/>
          </a:xfrm>
        </p:spPr>
        <p:txBody>
          <a:bodyPr>
            <a:normAutofit/>
          </a:bodyPr>
          <a:lstStyle/>
          <a:p>
            <a:pPr algn="ctr"/>
            <a:r>
              <a:rPr sz="3600" dirty="0" smtClean="0">
                <a:solidFill>
                  <a:srgbClr val="FFFF00"/>
                </a:solidFill>
              </a:rPr>
              <a:t>Lego </a:t>
            </a:r>
            <a:r>
              <a:rPr lang="ru-RU" sz="3600" dirty="0" smtClean="0">
                <a:solidFill>
                  <a:srgbClr val="FFFF00"/>
                </a:solidFill>
              </a:rPr>
              <a:t>и ориентировка в пространстве 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WP_20170322_14_44_54_Pro - копия (2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1" y="764704"/>
            <a:ext cx="1944216" cy="2029060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928926" y="764704"/>
            <a:ext cx="6035562" cy="36004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-Поставь желтый кубик. Слева от желтого кубика — красный. А справа – черный.</a:t>
            </a:r>
          </a:p>
          <a:p>
            <a:r>
              <a:rPr lang="ru-RU" dirty="0" smtClean="0"/>
              <a:t>— расставь 3 кубика так, чтобы желтый был посредине, красный — слева, а черный справа;</a:t>
            </a:r>
          </a:p>
          <a:p>
            <a:r>
              <a:rPr lang="ru-RU" dirty="0" smtClean="0"/>
              <a:t> — желтый кубик стоит слева от черного, а красный слева от желтого; </a:t>
            </a:r>
          </a:p>
          <a:p>
            <a:r>
              <a:rPr lang="ru-RU" dirty="0" smtClean="0"/>
              <a:t>— справа от красного стоит желтый кубик, а справа от желтого – черный</a:t>
            </a:r>
          </a:p>
          <a:p>
            <a:r>
              <a:rPr lang="ru-RU" dirty="0" smtClean="0"/>
              <a:t>-«Запомни и повтори»(дети смотрят образец и повторяю т его у себя на плате)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8" descr="http://school-baby.ru/images/matematika/matem_lego/Shema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2852936"/>
            <a:ext cx="27718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YJCaekKYU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77072"/>
            <a:ext cx="5436096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25848"/>
          </a:xfrm>
        </p:spPr>
        <p:txBody>
          <a:bodyPr/>
          <a:lstStyle/>
          <a:p>
            <a:pPr algn="ctr"/>
            <a:r>
              <a:rPr lang="ru-RU" sz="3600" dirty="0" err="1" smtClean="0">
                <a:solidFill>
                  <a:srgbClr val="FFFF00"/>
                </a:solidFill>
              </a:rPr>
              <a:t>Детско</a:t>
            </a:r>
            <a:r>
              <a:rPr lang="ru-RU" sz="3600" dirty="0" smtClean="0">
                <a:solidFill>
                  <a:srgbClr val="FFFF00"/>
                </a:solidFill>
              </a:rPr>
              <a:t> – родительские проекты по  </a:t>
            </a:r>
            <a:r>
              <a:rPr lang="ru-RU" sz="3600" dirty="0" err="1" smtClean="0">
                <a:solidFill>
                  <a:srgbClr val="FFFF00"/>
                </a:solidFill>
              </a:rPr>
              <a:t>Лего</a:t>
            </a:r>
            <a:r>
              <a:rPr lang="ru-RU" sz="3600" dirty="0" smtClean="0">
                <a:solidFill>
                  <a:srgbClr val="FFFF00"/>
                </a:solidFill>
              </a:rPr>
              <a:t> –деятельность в условиях семьи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0" name="Содержимое 9" descr="5qzjxOAyMp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276872"/>
            <a:ext cx="4038600" cy="3025784"/>
          </a:xfrm>
        </p:spPr>
      </p:pic>
      <p:pic>
        <p:nvPicPr>
          <p:cNvPr id="8" name="Содержимое 7" descr="kEyeaEWEGg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857364"/>
            <a:ext cx="4461302" cy="2507740"/>
          </a:xfrm>
        </p:spPr>
      </p:pic>
      <p:pic>
        <p:nvPicPr>
          <p:cNvPr id="11" name="Рисунок 10" descr="5qbbJfmMc7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329385"/>
            <a:ext cx="3312368" cy="2528615"/>
          </a:xfrm>
          <a:prstGeom prst="rect">
            <a:avLst/>
          </a:prstGeom>
        </p:spPr>
      </p:pic>
      <p:pic>
        <p:nvPicPr>
          <p:cNvPr id="12" name="Рисунок 11" descr="KHcnt7V9C3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43314"/>
            <a:ext cx="1808261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6638fca233bfb698df340ef1d97dc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573016"/>
            <a:ext cx="2231322" cy="32849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Следующий этап-работа с детьми средней группы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mg1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700808"/>
            <a:ext cx="5454611" cy="3787924"/>
          </a:xfrm>
        </p:spPr>
      </p:pic>
      <p:sp>
        <p:nvSpPr>
          <p:cNvPr id="6" name="Прямоугольник 5"/>
          <p:cNvSpPr/>
          <p:nvPr/>
        </p:nvSpPr>
        <p:spPr>
          <a:xfrm>
            <a:off x="4350625" y="3214686"/>
            <a:ext cx="442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37840" y="1196752"/>
            <a:ext cx="3206160" cy="238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Мы будем учится не только читать схемы, но и пробовать составлять их методом штамповки  и обрисовки деталей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Личность и способности ребенка развиваются только в той деятельности, которой он занимается по собственному желанию и с интересом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U-5m64ZHcS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564904"/>
            <a:ext cx="6858000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783560"/>
            <a:ext cx="8219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000" i="1" u="sng" dirty="0" smtClean="0">
                <a:solidFill>
                  <a:srgbClr val="FFFF00"/>
                </a:solidFill>
              </a:rPr>
              <a:t>Спасибо за внимание</a:t>
            </a:r>
            <a:r>
              <a:rPr lang="ru-RU" sz="6000" dirty="0" smtClean="0">
                <a:solidFill>
                  <a:srgbClr val="FFFF00"/>
                </a:solidFill>
              </a:rPr>
              <a:t>!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llwybkI4R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708920"/>
            <a:ext cx="5508104" cy="3672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02424"/>
          </a:xfrm>
        </p:spPr>
        <p:txBody>
          <a:bodyPr/>
          <a:lstStyle/>
          <a:p>
            <a:r>
              <a:rPr lang="ru-RU" dirty="0" smtClean="0"/>
              <a:t>Образовательные возможности </a:t>
            </a:r>
            <a:r>
              <a:rPr lang="en-US" dirty="0" smtClean="0">
                <a:solidFill>
                  <a:srgbClr val="FFFF00"/>
                </a:solidFill>
              </a:rPr>
              <a:t>Lego</a:t>
            </a:r>
            <a:r>
              <a:rPr lang="ru-RU" dirty="0" smtClean="0">
                <a:solidFill>
                  <a:srgbClr val="FFFF00"/>
                </a:solidFill>
              </a:rPr>
              <a:t>-технологии: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Многофункциональность</a:t>
            </a:r>
          </a:p>
          <a:p>
            <a:r>
              <a:rPr lang="ru-RU" dirty="0" smtClean="0"/>
              <a:t>Эстетические характеристики</a:t>
            </a:r>
          </a:p>
          <a:p>
            <a:r>
              <a:rPr lang="ru-RU" dirty="0" smtClean="0"/>
              <a:t>Использование в различные игровых и образовательных зонах</a:t>
            </a:r>
          </a:p>
          <a:p>
            <a:endParaRPr lang="ru-RU" dirty="0"/>
          </a:p>
        </p:txBody>
      </p:sp>
      <p:pic>
        <p:nvPicPr>
          <p:cNvPr id="4" name="Рисунок 3" descr="WP_20170503_09_39_16_Pro.jpg"/>
          <p:cNvPicPr>
            <a:picLocks noChangeAspect="1"/>
          </p:cNvPicPr>
          <p:nvPr/>
        </p:nvPicPr>
        <p:blipFill>
          <a:blip r:embed="rId2" cstate="print"/>
          <a:srcRect t="27121"/>
          <a:stretch>
            <a:fillRect/>
          </a:stretch>
        </p:blipFill>
        <p:spPr>
          <a:xfrm>
            <a:off x="5572132" y="3789040"/>
            <a:ext cx="2998611" cy="2854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u="sng" dirty="0" smtClean="0">
                <a:solidFill>
                  <a:srgbClr val="FFFF00"/>
                </a:solidFill>
              </a:rPr>
              <a:t>Lego-</a:t>
            </a:r>
            <a:r>
              <a:rPr lang="ru-RU" sz="2800" u="sng" dirty="0" smtClean="0">
                <a:solidFill>
                  <a:srgbClr val="FFFF00"/>
                </a:solidFill>
              </a:rPr>
              <a:t>конструирование </a:t>
            </a:r>
          </a:p>
          <a:p>
            <a:pPr>
              <a:buNone/>
            </a:pPr>
            <a:r>
              <a:rPr lang="ru-RU" sz="2800" dirty="0" smtClean="0"/>
              <a:t>– вид моделирующей творческой продуктивной деятельности. В процессе игры происходит создание своего образа, развиваются фантазия, речь, воображение, зрительное ,пространственное восприятие, память ,внимание, мышление , мелкая моторика, коммуникативная функция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hYwt23yf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11452" cy="3140968"/>
          </a:xfrm>
        </p:spPr>
      </p:pic>
      <p:pic>
        <p:nvPicPr>
          <p:cNvPr id="5" name="Рисунок 4" descr="qlKHTMfFMT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2945" y="3068960"/>
            <a:ext cx="6471055" cy="4176464"/>
          </a:xfrm>
          <a:prstGeom prst="rect">
            <a:avLst/>
          </a:prstGeom>
        </p:spPr>
      </p:pic>
      <p:pic>
        <p:nvPicPr>
          <p:cNvPr id="6" name="Рисунок 5" descr="1KtwQD7aL8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0560" y="0"/>
            <a:ext cx="4603440" cy="3257600"/>
          </a:xfrm>
          <a:prstGeom prst="rect">
            <a:avLst/>
          </a:prstGeom>
        </p:spPr>
      </p:pic>
      <p:pic>
        <p:nvPicPr>
          <p:cNvPr id="7" name="Рисунок 6" descr="exh1t48QP9o.jpg"/>
          <p:cNvPicPr>
            <a:picLocks noChangeAspect="1"/>
          </p:cNvPicPr>
          <p:nvPr/>
        </p:nvPicPr>
        <p:blipFill>
          <a:blip r:embed="rId5" cstate="print"/>
          <a:srcRect l="16012" t="3865" r="26841"/>
          <a:stretch>
            <a:fillRect/>
          </a:stretch>
        </p:blipFill>
        <p:spPr>
          <a:xfrm>
            <a:off x="0" y="2996952"/>
            <a:ext cx="3992283" cy="41594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357166"/>
            <a:ext cx="6043626" cy="1069298"/>
          </a:xfrm>
        </p:spPr>
        <p:txBody>
          <a:bodyPr/>
          <a:lstStyle/>
          <a:p>
            <a:r>
              <a:rPr lang="ru-RU" dirty="0" smtClean="0"/>
              <a:t>Игровое занятие по познавательному развитию с </a:t>
            </a:r>
            <a:r>
              <a:rPr lang="en-US" dirty="0" smtClean="0"/>
              <a:t>Lego-</a:t>
            </a:r>
            <a:r>
              <a:rPr lang="ru-RU" dirty="0" smtClean="0"/>
              <a:t>конструктором во второй младшей группе</a:t>
            </a:r>
            <a:endParaRPr lang="ru-RU" dirty="0"/>
          </a:p>
        </p:txBody>
      </p:sp>
      <p:pic>
        <p:nvPicPr>
          <p:cNvPr id="4" name="Содержимое 3" descr="WP_20170503_09_38_35_P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428604"/>
            <a:ext cx="1852485" cy="3286148"/>
          </a:xfrm>
        </p:spPr>
      </p:pic>
      <p:pic>
        <p:nvPicPr>
          <p:cNvPr id="6" name="Рисунок 5" descr="WP_20170503_09_39_53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020370" y="3200721"/>
            <a:ext cx="2636910" cy="4677650"/>
          </a:xfrm>
          <a:prstGeom prst="rect">
            <a:avLst/>
          </a:prstGeom>
        </p:spPr>
      </p:pic>
      <p:pic>
        <p:nvPicPr>
          <p:cNvPr id="5" name="Рисунок 4" descr="WP_20170503_09_24_20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6349" y="4221088"/>
            <a:ext cx="4677651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8143932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928670"/>
            <a:ext cx="83058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Условия проведения занятий с </a:t>
            </a:r>
            <a:r>
              <a:rPr smtClean="0">
                <a:solidFill>
                  <a:srgbClr val="FFFF00"/>
                </a:solidFill>
              </a:rPr>
              <a:t>Lego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2357430"/>
            <a:ext cx="8305800" cy="2485374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по подгруппам по 7-10 детей ;</a:t>
            </a:r>
          </a:p>
          <a:p>
            <a:r>
              <a:rPr lang="ru-RU" dirty="0" smtClean="0"/>
              <a:t>У каждого ребенка свой набор деталей и плата;</a:t>
            </a:r>
          </a:p>
          <a:p>
            <a:r>
              <a:rPr lang="ru-RU" dirty="0" smtClean="0"/>
              <a:t>На каждом занятии дети создают продукт из лего</a:t>
            </a:r>
          </a:p>
          <a:p>
            <a:r>
              <a:rPr lang="ru-RU" dirty="0" smtClean="0"/>
              <a:t>При создании конечного продукта детям разрешается добавлять дополнительные детали , включать свою фантазию, предлагать свои идеи;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20242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Чему мы учимся с </a:t>
            </a:r>
            <a:r>
              <a:rPr lang="en-US" dirty="0" smtClean="0">
                <a:solidFill>
                  <a:srgbClr val="FFFF00"/>
                </a:solidFill>
              </a:rPr>
              <a:t>Lego</a:t>
            </a:r>
            <a:r>
              <a:rPr lang="ru-RU" dirty="0" smtClean="0">
                <a:solidFill>
                  <a:srgbClr val="FFFF00"/>
                </a:solidFill>
              </a:rPr>
              <a:t>-конструктором?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Ориентировка в пространстве</a:t>
            </a:r>
          </a:p>
          <a:p>
            <a:r>
              <a:rPr lang="ru-RU" dirty="0" smtClean="0"/>
              <a:t>Сенсорное развитие</a:t>
            </a:r>
            <a:r>
              <a:rPr lang="ru-RU" sz="1600" dirty="0" smtClean="0"/>
              <a:t>(размер, форма, цвет)</a:t>
            </a:r>
          </a:p>
          <a:p>
            <a:r>
              <a:rPr lang="ru-RU" dirty="0" smtClean="0"/>
              <a:t>Составление и решение задач</a:t>
            </a:r>
            <a:r>
              <a:rPr lang="ru-RU" sz="1500" dirty="0" smtClean="0"/>
              <a:t>(задача, как проблемная ситуация с заданной целью , которую  нужно достичь)</a:t>
            </a:r>
            <a:endParaRPr lang="ru-RU" sz="15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Развитие высших психических </a:t>
            </a:r>
            <a:r>
              <a:rPr lang="ru-RU" sz="1600" dirty="0" smtClean="0"/>
              <a:t>функций(память, мышление,внимание и т.д.)</a:t>
            </a:r>
          </a:p>
          <a:p>
            <a:r>
              <a:rPr lang="ru-RU" dirty="0" smtClean="0"/>
              <a:t>Умение концентрироваться</a:t>
            </a:r>
          </a:p>
          <a:p>
            <a:r>
              <a:rPr lang="ru-RU" dirty="0" smtClean="0"/>
              <a:t>Способность сотрудничать с партнером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453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Решение математических и логических задач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://school-baby.ru/images/matematika/matem_lego/Igra_lego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2636912"/>
            <a:ext cx="4248472" cy="321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29256" y="2285992"/>
            <a:ext cx="34046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/>
              <a:t>Пример:</a:t>
            </a:r>
          </a:p>
          <a:p>
            <a:r>
              <a:rPr lang="ru-RU" sz="2800" dirty="0" smtClean="0"/>
              <a:t>Маня с Игорем  пошли в гости к Артему. Маня сделала 3 шага, а Игорь 2.</a:t>
            </a:r>
          </a:p>
          <a:p>
            <a:r>
              <a:rPr lang="ru-RU" sz="2800" dirty="0" smtClean="0"/>
              <a:t>Кто ушел дальше от дома? </a:t>
            </a:r>
          </a:p>
          <a:p>
            <a:r>
              <a:rPr lang="ru-RU" sz="2800" dirty="0" smtClean="0"/>
              <a:t>*Кто больше сделал шагов?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443</TotalTime>
  <Words>371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«Использование Lego-конструктора на занятиях по познавательному развитию»</vt:lpstr>
      <vt:lpstr>Образовательные возможности Lego-технологии:</vt:lpstr>
      <vt:lpstr>Слайд 3</vt:lpstr>
      <vt:lpstr>Слайд 4</vt:lpstr>
      <vt:lpstr>Игровое занятие по познавательному развитию с Lego-конструктором во второй младшей группе</vt:lpstr>
      <vt:lpstr>Слайд 6</vt:lpstr>
      <vt:lpstr>Условия проведения занятий с Lego</vt:lpstr>
      <vt:lpstr>Чему мы учимся с Lego-конструктором?</vt:lpstr>
      <vt:lpstr>Решение математических и логических задач</vt:lpstr>
      <vt:lpstr>                   </vt:lpstr>
      <vt:lpstr>Lego и ориентировка в пространстве </vt:lpstr>
      <vt:lpstr>Детско – родительские проекты по  Лего –деятельность в условиях семьи</vt:lpstr>
      <vt:lpstr>Следующий этап-работа с детьми средней группы</vt:lpstr>
      <vt:lpstr>Личность и способности ребенка развиваются только в той деятельности, которой он занимается по собственному желанию и с интересом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Лего- конструирования в образовательный процесс ДОУ</dc:title>
  <dc:creator>Admin</dc:creator>
  <cp:lastModifiedBy>User7</cp:lastModifiedBy>
  <cp:revision>47</cp:revision>
  <dcterms:created xsi:type="dcterms:W3CDTF">2017-04-13T19:24:03Z</dcterms:created>
  <dcterms:modified xsi:type="dcterms:W3CDTF">2017-05-15T04:52:16Z</dcterms:modified>
</cp:coreProperties>
</file>