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63" r:id="rId4"/>
    <p:sldId id="268" r:id="rId5"/>
    <p:sldId id="270" r:id="rId6"/>
    <p:sldId id="264" r:id="rId7"/>
    <p:sldId id="271" r:id="rId8"/>
    <p:sldId id="272" r:id="rId9"/>
    <p:sldId id="27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9"/>
            <a:ext cx="7991896" cy="3022366"/>
          </a:xfrm>
          <a:noFill/>
        </p:spPr>
        <p:txBody>
          <a:bodyPr wrap="square">
            <a:spAutoFit/>
          </a:bodyPr>
          <a:lstStyle/>
          <a:p>
            <a:r>
              <a:rPr lang="ru-RU" sz="3200" b="1" dirty="0" smtClean="0"/>
              <a:t>Система организации образовательной деятельности  по реализации задач комплексной государственной программы </a:t>
            </a:r>
          </a:p>
          <a:p>
            <a:r>
              <a:rPr lang="ru-RU" sz="3600" b="1" dirty="0" smtClean="0"/>
              <a:t>«Уральская инженерная школа</a:t>
            </a:r>
            <a:r>
              <a:rPr lang="ru-RU" sz="3600" b="1" dirty="0" smtClean="0"/>
              <a:t>»</a:t>
            </a:r>
          </a:p>
          <a:p>
            <a:pPr algn="r"/>
            <a:r>
              <a:rPr lang="ru-RU" sz="1600" b="1" dirty="0" smtClean="0"/>
              <a:t>Ст.воспитатель БМАДОУ «Детский сад № 9» Е.А. </a:t>
            </a:r>
            <a:r>
              <a:rPr lang="ru-RU" sz="1600" b="1" dirty="0" err="1" smtClean="0"/>
              <a:t>Ловыгина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5" name="Picture 3" descr="D:\лего\IMG_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996" y="3573016"/>
            <a:ext cx="4463988" cy="297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7\Desktop\0_e97ce_f005c86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5" y="3573016"/>
            <a:ext cx="4359587" cy="295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3681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Спасибо за внимание!</a:t>
            </a:r>
            <a:endParaRPr lang="ru-RU" sz="6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8" name="Picture 2" descr="C:\Users\User7\Desktop\61b355a6f57911ef4aea3c3f07d1e0c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6587"/>
            <a:ext cx="5387677" cy="2871413"/>
          </a:xfrm>
          <a:prstGeom prst="rect">
            <a:avLst/>
          </a:prstGeom>
          <a:noFill/>
        </p:spPr>
      </p:pic>
      <p:pic>
        <p:nvPicPr>
          <p:cNvPr id="11" name="Picture 3" descr="C:\Users\User7\Desktop\9333_713x380_Main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-243408"/>
            <a:ext cx="6048672" cy="322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го\IMG_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3739347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7\Desktop\Сетевое\папка лего\IMG_20170216_184853.jpg"/>
          <p:cNvPicPr>
            <a:picLocks noChangeAspect="1" noChangeArrowheads="1"/>
          </p:cNvPicPr>
          <p:nvPr/>
        </p:nvPicPr>
        <p:blipFill>
          <a:blip r:embed="rId3" cstate="print"/>
          <a:srcRect r="12369"/>
          <a:stretch>
            <a:fillRect/>
          </a:stretch>
        </p:blipFill>
        <p:spPr bwMode="auto">
          <a:xfrm>
            <a:off x="2771800" y="3931057"/>
            <a:ext cx="3419872" cy="292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er7\Desktop\1 ПЕДАГОГИ\ВСЕ ФОТО 2016-2017\фото 2017\лего новый год 2017\P1130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139" y="0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844824"/>
            <a:ext cx="3059832" cy="57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Выставка работ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Лего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Новый год!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208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рамках программы «Уральская инженерная школа» был разработан проект «Уральские </a:t>
            </a:r>
            <a:r>
              <a:rPr lang="ru-RU" sz="2400" dirty="0" err="1" smtClean="0"/>
              <a:t>инженерики</a:t>
            </a:r>
            <a:r>
              <a:rPr lang="ru-RU" sz="2400" dirty="0" smtClean="0"/>
              <a:t>» </a:t>
            </a:r>
          </a:p>
          <a:p>
            <a:pPr algn="ctr"/>
            <a:r>
              <a:rPr lang="ru-RU" sz="2400" dirty="0" smtClean="0"/>
              <a:t>по теме: «Развитие творческой индивидуальности и продуктивного мышления детей дошкольного возраста»</a:t>
            </a:r>
            <a:endParaRPr lang="ru-RU" sz="2400" dirty="0"/>
          </a:p>
        </p:txBody>
      </p:sp>
      <p:pic>
        <p:nvPicPr>
          <p:cNvPr id="1026" name="Picture 2" descr="E:\фото-конструкторы\20150327_161006.jpg"/>
          <p:cNvPicPr>
            <a:picLocks noChangeAspect="1" noChangeArrowheads="1"/>
          </p:cNvPicPr>
          <p:nvPr/>
        </p:nvPicPr>
        <p:blipFill>
          <a:blip r:embed="rId5" cstate="print"/>
          <a:srcRect t="18969"/>
          <a:stretch>
            <a:fillRect/>
          </a:stretch>
        </p:blipFill>
        <p:spPr bwMode="auto">
          <a:xfrm>
            <a:off x="6300192" y="3966809"/>
            <a:ext cx="2843808" cy="289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фото-конструкторы\20150327_16112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0352"/>
            <a:ext cx="2483768" cy="292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724128" cy="15701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ПРОЕКТ  «УРАЛЬСКИЕ ИНЖЕНЕРИКИ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500" b="1" dirty="0" smtClean="0"/>
              <a:t>      Цель проекта: </a:t>
            </a:r>
          </a:p>
          <a:p>
            <a:pPr>
              <a:buNone/>
            </a:pPr>
            <a:r>
              <a:rPr lang="ru-RU" sz="3500" b="1" dirty="0" smtClean="0"/>
              <a:t>     </a:t>
            </a:r>
            <a:r>
              <a:rPr lang="ru-RU" sz="3500" dirty="0" smtClean="0"/>
              <a:t>обеспечение развития стартовых потенциальных компетенций и личностных качеств детей дошкольного возраста, способствующих формированию творческих способностей, продуктивного, </a:t>
            </a:r>
            <a:r>
              <a:rPr lang="ru-RU" sz="3500" dirty="0" err="1" smtClean="0"/>
              <a:t>креативного</a:t>
            </a:r>
            <a:r>
              <a:rPr lang="ru-RU" sz="3500" dirty="0" smtClean="0"/>
              <a:t> мышления детей.</a:t>
            </a:r>
            <a:r>
              <a:rPr lang="ru-RU" sz="3500" b="1" dirty="0" smtClean="0"/>
              <a:t> 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b="1" dirty="0" smtClean="0"/>
              <a:t>Задачи проекта для работы с детьми:	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      - развивать творческую индивидуальность детей;</a:t>
            </a:r>
          </a:p>
          <a:p>
            <a:pPr>
              <a:buNone/>
            </a:pPr>
            <a:r>
              <a:rPr lang="ru-RU" sz="3500" dirty="0" smtClean="0"/>
              <a:t>      - пробудить в ребенке интерес к техническому образованию, инженерным дисциплинам, математике и предметам </a:t>
            </a:r>
            <a:r>
              <a:rPr lang="ru-RU" sz="3500" dirty="0" err="1" smtClean="0"/>
              <a:t>естественно-научного</a:t>
            </a:r>
            <a:r>
              <a:rPr lang="ru-RU" sz="3500" dirty="0" smtClean="0"/>
              <a:t> цикла;</a:t>
            </a:r>
          </a:p>
          <a:p>
            <a:pPr>
              <a:buNone/>
            </a:pPr>
            <a:r>
              <a:rPr lang="ru-RU" sz="3500" dirty="0" smtClean="0"/>
              <a:t>      - определить склонности и способности ребенка к изучению математики и предметов </a:t>
            </a:r>
            <a:r>
              <a:rPr lang="ru-RU" sz="3500" dirty="0" err="1" smtClean="0"/>
              <a:t>естественно-научного</a:t>
            </a:r>
            <a:r>
              <a:rPr lang="ru-RU" sz="3500" dirty="0" smtClean="0"/>
              <a:t> цикла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7\Desktop\lego-education-9230-600x380.png"/>
          <p:cNvPicPr>
            <a:picLocks noChangeAspect="1" noChangeArrowheads="1"/>
          </p:cNvPicPr>
          <p:nvPr/>
        </p:nvPicPr>
        <p:blipFill>
          <a:blip r:embed="rId2" cstate="print"/>
          <a:srcRect t="10299"/>
          <a:stretch>
            <a:fillRect/>
          </a:stretch>
        </p:blipFill>
        <p:spPr bwMode="auto">
          <a:xfrm>
            <a:off x="0" y="0"/>
            <a:ext cx="3923928" cy="222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145016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/>
              <a:t>Задачи проекта для работы с педагогическим коллективом: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-  повысить профессиональную компетентность педагогов;</a:t>
            </a:r>
          </a:p>
          <a:p>
            <a:pPr>
              <a:buNone/>
            </a:pPr>
            <a:r>
              <a:rPr lang="ru-RU" dirty="0" smtClean="0"/>
              <a:t>       - разработать и реализовать образовательные модули в рамках части программы, формируемой участниками образовательных отношений; </a:t>
            </a:r>
          </a:p>
          <a:p>
            <a:pPr algn="just">
              <a:buNone/>
            </a:pPr>
            <a:r>
              <a:rPr lang="ru-RU" dirty="0" smtClean="0"/>
              <a:t>       -  мотивировать к творческой инновационной деятельности педагогов;</a:t>
            </a:r>
          </a:p>
          <a:p>
            <a:pPr algn="just">
              <a:buNone/>
            </a:pPr>
            <a:r>
              <a:rPr lang="ru-RU" dirty="0" smtClean="0"/>
              <a:t>       – использовать интерактивные формы и методы работы с группой детей с учетом индивидуальных особенностей и возможностей ребенка;</a:t>
            </a:r>
          </a:p>
          <a:p>
            <a:pPr algn="just">
              <a:buNone/>
            </a:pPr>
            <a:r>
              <a:rPr lang="ru-RU" dirty="0" smtClean="0"/>
              <a:t>     - наполнить развивающую предметно – пространственную среду ДОО, способствующую формированию и проявлению   творческих инициатив и поисков </a:t>
            </a:r>
          </a:p>
          <a:p>
            <a:pPr>
              <a:buNone/>
            </a:pPr>
            <a:r>
              <a:rPr lang="ru-RU" dirty="0" smtClean="0"/>
              <a:t>      детей (подбор игрового материала, </a:t>
            </a:r>
          </a:p>
          <a:p>
            <a:pPr>
              <a:buNone/>
            </a:pPr>
            <a:r>
              <a:rPr lang="ru-RU" dirty="0" smtClean="0"/>
              <a:t>      пособий, моделирование открытых </a:t>
            </a:r>
          </a:p>
          <a:p>
            <a:pPr>
              <a:buNone/>
            </a:pPr>
            <a:r>
              <a:rPr lang="ru-RU" dirty="0" smtClean="0"/>
              <a:t>      пространств – участков детского </a:t>
            </a:r>
          </a:p>
          <a:p>
            <a:pPr>
              <a:buNone/>
            </a:pPr>
            <a:r>
              <a:rPr lang="ru-RU" dirty="0" smtClean="0"/>
              <a:t>      сада, творческие мастерские, </a:t>
            </a:r>
          </a:p>
          <a:p>
            <a:pPr>
              <a:buNone/>
            </a:pPr>
            <a:r>
              <a:rPr lang="ru-RU" dirty="0" smtClean="0"/>
              <a:t>      мини-лаборатории в ДОО)</a:t>
            </a:r>
          </a:p>
          <a:p>
            <a:endParaRPr lang="ru-RU" dirty="0"/>
          </a:p>
        </p:txBody>
      </p:sp>
      <p:pic>
        <p:nvPicPr>
          <p:cNvPr id="4" name="Picture 4" descr="C:\Users\User7\Desktop\45018_713x380_MainProduct_uxaq-49_bncv-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11314"/>
            <a:ext cx="4067944" cy="244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/>
              <a:t>Задачи проекта для работы с родителями:	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вовлечь родителей в конкретные дела, проекты, что позволит им чувствовать себя причастными  к образованию своего ребенка ;</a:t>
            </a:r>
          </a:p>
          <a:p>
            <a:pPr>
              <a:buFontTx/>
              <a:buChar char="-"/>
            </a:pPr>
            <a:r>
              <a:rPr lang="ru-RU" sz="2800" dirty="0" smtClean="0"/>
              <a:t> организовать клубные часы, мастер - классы с родителями ;</a:t>
            </a:r>
          </a:p>
          <a:p>
            <a:pPr>
              <a:buNone/>
            </a:pPr>
            <a:r>
              <a:rPr lang="ru-RU" sz="2800" dirty="0" smtClean="0"/>
              <a:t>- информировать родителей  через сайт ДОО о деятельности детей </a:t>
            </a:r>
            <a:endParaRPr lang="ru-RU" sz="2800" dirty="0"/>
          </a:p>
        </p:txBody>
      </p:sp>
      <p:pic>
        <p:nvPicPr>
          <p:cNvPr id="5" name="Picture 2" descr="C:\Users\User7\Desktop\965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08984"/>
            <a:ext cx="4788024" cy="324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234888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effectLst/>
                <a:latin typeface="+mn-lt"/>
              </a:rPr>
              <a:t> 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9252520" cy="6021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b="1" dirty="0" smtClean="0"/>
              <a:t>       Результаты проекта, их устойчивость:</a:t>
            </a:r>
            <a:endParaRPr lang="ru-RU" sz="4500" dirty="0" smtClean="0"/>
          </a:p>
          <a:p>
            <a:pPr algn="just">
              <a:buNone/>
            </a:pPr>
            <a:r>
              <a:rPr lang="ru-RU" sz="4500" dirty="0" smtClean="0"/>
              <a:t>       - изменены направления педагогических воздействий при формировании способностей детей. Вопреки реализуемому в практике дошкольного воспитания традиционному подходу, внимание акцентируется не только на результатах продуктивной, творческой деятельности детей, но и на организации самого процесса формирования творческих способностей детей;</a:t>
            </a:r>
          </a:p>
          <a:p>
            <a:pPr algn="just">
              <a:buNone/>
            </a:pPr>
            <a:r>
              <a:rPr lang="ru-RU" sz="4500" dirty="0" smtClean="0"/>
              <a:t>      - развитие инициативы, гибкости происходит в условиях совместной деятельности детей друг с другом, детьми с взрослыми (родителями), тем самым творчески активный ребенок умеет работать в команде;</a:t>
            </a:r>
          </a:p>
          <a:p>
            <a:pPr algn="just">
              <a:buNone/>
            </a:pPr>
            <a:r>
              <a:rPr lang="ru-RU" sz="4500" dirty="0" smtClean="0"/>
              <a:t>       - особым образом организованная развивающая предметно – пространственная образовательная среда учреждения способствует проявлению творческой индивидуальности и развитию технического (продуктивного) мышления детей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User7\Desktop\274953388cfa2e8ca0899b1d75eb10466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"/>
            <a:ext cx="2646195" cy="153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Реализация проекта в 2016-2017 учебном году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34"/>
                <a:gridCol w="6972266"/>
              </a:tblGrid>
              <a:tr h="465770">
                <a:tc>
                  <a:txBody>
                    <a:bodyPr/>
                    <a:lstStyle/>
                    <a:p>
                      <a:r>
                        <a:rPr kumimoji="0" lang="ru-RU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7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1.Аналитико-диагностический 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диагностика исходной ситуации (фиксация проблем, служебная записка);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выработка функциональных представлений о проблеме, идее;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выявление уровня компетентности педагогов по проблеме;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обсуждение  направлений и идей развития ДОО, определение темы;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подготовки педагогов - серия консультаций, семинаров - практикумов, цикла повышения квалификации по теме проекта;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изучение педагогами литературы и документов по теме.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поэтапного плана реализации проекта;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Положения о самостоятельной работе в ДОО;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внесение корректив в ООП ДО и годовой план ;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комплектование комплекса справочных пособий, информационных материалов по программе «Уральская инженерная школа», в т.ч. электронные носители и Интернет.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6732240"/>
              </a:tblGrid>
              <a:tr h="631316">
                <a:tc>
                  <a:txBody>
                    <a:bodyPr/>
                    <a:lstStyle/>
                    <a:p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26684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Организационно-исполнительский 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обеспечивающих  эффективность работы всех участников образовательного процесса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коррекция рабочих программ по перспективному планированию;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использование педагогических технологий в образовательном процессе;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план сотрудничества с  родителями воспитанников и специалистами ДОО;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коррекция и регуляция содержания деятельности образовательного процесса;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текущий и итоговый мониторинг;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сбор, обработка показателей деятельности педагогов  по реализации проекта;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рефлексия деятельности всех участников проекта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3103"/>
          <a:ext cx="8640960" cy="259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482623">
                <a:tc>
                  <a:txBody>
                    <a:bodyPr/>
                    <a:lstStyle/>
                    <a:p>
                      <a:r>
                        <a:rPr kumimoji="0" lang="ru-RU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деятельности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930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3. 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Аналитико-диагностический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обобщение результатов проделанной работы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определение перспективы на 2017 – 2018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год;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подготовка управленческого решения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2708921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На втором этапе проекта планируется расширить и углубить содействие конструкторской деятельности старших дошкольников за счет использования программируемых современных конструкторов нового поколения в рамках дополнительной программы по </a:t>
            </a:r>
            <a:r>
              <a:rPr lang="en-US" sz="2400" dirty="0" smtClean="0"/>
              <a:t>LEGO </a:t>
            </a:r>
            <a:r>
              <a:rPr lang="ru-RU" sz="2400" dirty="0" smtClean="0"/>
              <a:t>– конструированию и Робототехнике на базе ДОО</a:t>
            </a:r>
          </a:p>
          <a:p>
            <a:endParaRPr lang="ru-RU" dirty="0"/>
          </a:p>
        </p:txBody>
      </p:sp>
      <p:pic>
        <p:nvPicPr>
          <p:cNvPr id="7" name="Picture 3" descr="C:\Users\User7\Desktop\storystarter-getting-started-set-ss001.jpg"/>
          <p:cNvPicPr>
            <a:picLocks noChangeAspect="1" noChangeArrowheads="1"/>
          </p:cNvPicPr>
          <p:nvPr/>
        </p:nvPicPr>
        <p:blipFill>
          <a:blip r:embed="rId2" cstate="print"/>
          <a:srcRect l="3356" t="16048" r="7785" b="10591"/>
          <a:stretch>
            <a:fillRect/>
          </a:stretch>
        </p:blipFill>
        <p:spPr bwMode="auto">
          <a:xfrm>
            <a:off x="5182347" y="4653136"/>
            <a:ext cx="3961653" cy="2204863"/>
          </a:xfrm>
          <a:prstGeom prst="rect">
            <a:avLst/>
          </a:prstGeom>
          <a:noFill/>
        </p:spPr>
      </p:pic>
      <p:pic>
        <p:nvPicPr>
          <p:cNvPr id="8" name="Picture 2" descr="C:\Users\User7\Desktop\i.jpg"/>
          <p:cNvPicPr>
            <a:picLocks noChangeAspect="1" noChangeArrowheads="1"/>
          </p:cNvPicPr>
          <p:nvPr/>
        </p:nvPicPr>
        <p:blipFill>
          <a:blip r:embed="rId3" cstate="print"/>
          <a:srcRect l="18411" r="21560"/>
          <a:stretch>
            <a:fillRect/>
          </a:stretch>
        </p:blipFill>
        <p:spPr bwMode="auto">
          <a:xfrm>
            <a:off x="-1" y="5085185"/>
            <a:ext cx="1994761" cy="1772816"/>
          </a:xfrm>
          <a:prstGeom prst="rect">
            <a:avLst/>
          </a:prstGeom>
          <a:noFill/>
        </p:spPr>
      </p:pic>
      <p:pic>
        <p:nvPicPr>
          <p:cNvPr id="9" name="Picture 2" descr="C:\Users\User7\Desktop\Lego-Wedo.png"/>
          <p:cNvPicPr>
            <a:picLocks noChangeAspect="1" noChangeArrowheads="1"/>
          </p:cNvPicPr>
          <p:nvPr/>
        </p:nvPicPr>
        <p:blipFill>
          <a:blip r:embed="rId4" cstate="print"/>
          <a:srcRect l="9344" t="11686" r="9377" b="13816"/>
          <a:stretch>
            <a:fillRect/>
          </a:stretch>
        </p:blipFill>
        <p:spPr bwMode="auto">
          <a:xfrm>
            <a:off x="2123728" y="5208703"/>
            <a:ext cx="3036987" cy="164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380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Выставка работ  «Лего Новый год!»</vt:lpstr>
      <vt:lpstr>ПРОЕКТ  «УРАЛЬСКИЕ ИНЖЕНЕРИКИ»</vt:lpstr>
      <vt:lpstr>Слайд 4</vt:lpstr>
      <vt:lpstr>Слайд 5</vt:lpstr>
      <vt:lpstr> </vt:lpstr>
      <vt:lpstr>Реализация проекта в 2016-2017 учебном году 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</dc:creator>
  <cp:lastModifiedBy>User7</cp:lastModifiedBy>
  <cp:revision>52</cp:revision>
  <dcterms:created xsi:type="dcterms:W3CDTF">2017-04-11T10:42:33Z</dcterms:created>
  <dcterms:modified xsi:type="dcterms:W3CDTF">2017-09-21T09:46:01Z</dcterms:modified>
</cp:coreProperties>
</file>