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-798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562707" y="1371600"/>
            <a:ext cx="109728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CDA3C3-DB1C-46EE-A2AA-B9B09F13A05F}" type="datetimeFigureOut">
              <a:rPr lang="ru-RU" smtClean="0"/>
              <a:pPr/>
              <a:t>21.09.2017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A4D31-F31C-4D55-899C-66BE99D7F6A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828800" y="3331698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CDA3C3-DB1C-46EE-A2AA-B9B09F13A05F}" type="datetimeFigureOut">
              <a:rPr lang="ru-RU" smtClean="0"/>
              <a:pPr/>
              <a:t>21.09.2017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A4D31-F31C-4D55-899C-66BE99D7F6A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CDA3C3-DB1C-46EE-A2AA-B9B09F13A05F}" type="datetimeFigureOut">
              <a:rPr lang="ru-RU" smtClean="0"/>
              <a:pPr/>
              <a:t>21.09.2017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A4D31-F31C-4D55-899C-66BE99D7F6A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CDA3C3-DB1C-46EE-A2AA-B9B09F13A05F}" type="datetimeFigureOut">
              <a:rPr lang="ru-RU" smtClean="0"/>
              <a:pPr/>
              <a:t>21.09.2017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A4D31-F31C-4D55-899C-66BE99D7F6A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33600" y="609600"/>
            <a:ext cx="94488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33600" y="2507786"/>
            <a:ext cx="94488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CDA3C3-DB1C-46EE-A2AA-B9B09F13A05F}" type="datetimeFigureOut">
              <a:rPr lang="ru-RU" smtClean="0"/>
              <a:pPr/>
              <a:t>21.09.2017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0566400" y="6416676"/>
            <a:ext cx="1016000" cy="365125"/>
          </a:xfrm>
        </p:spPr>
        <p:txBody>
          <a:bodyPr/>
          <a:lstStyle/>
          <a:p>
            <a:fld id="{1FEA4D31-F31C-4D55-899C-66BE99D7F6A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CDA3C3-DB1C-46EE-A2AA-B9B09F13A05F}" type="datetimeFigureOut">
              <a:rPr lang="ru-RU" smtClean="0"/>
              <a:pPr/>
              <a:t>21.09.2017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A4D31-F31C-4D55-899C-66BE99D7F6A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109728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6193368" y="1535113"/>
            <a:ext cx="5389033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609600" y="2362201"/>
            <a:ext cx="5386917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8" y="2362201"/>
            <a:ext cx="5389033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CDA3C3-DB1C-46EE-A2AA-B9B09F13A05F}" type="datetimeFigureOut">
              <a:rPr lang="ru-RU" smtClean="0"/>
              <a:pPr/>
              <a:t>21.09.2017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A4D31-F31C-4D55-899C-66BE99D7F6A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CDA3C3-DB1C-46EE-A2AA-B9B09F13A05F}" type="datetimeFigureOut">
              <a:rPr lang="ru-RU" smtClean="0"/>
              <a:pPr/>
              <a:t>21.09.2017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A4D31-F31C-4D55-899C-66BE99D7F6A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CDA3C3-DB1C-46EE-A2AA-B9B09F13A05F}" type="datetimeFigureOut">
              <a:rPr lang="ru-RU" smtClean="0"/>
              <a:pPr/>
              <a:t>21.09.2017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A4D31-F31C-4D55-899C-66BE99D7F6A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09601" y="1524001"/>
            <a:ext cx="4011084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CDA3C3-DB1C-46EE-A2AA-B9B09F13A05F}" type="datetimeFigureOut">
              <a:rPr lang="ru-RU" smtClean="0"/>
              <a:pPr/>
              <a:t>21.09.2017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A4D31-F31C-4D55-899C-66BE99D7F6A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38400" y="609600"/>
            <a:ext cx="73152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438400" y="1831975"/>
            <a:ext cx="73152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438400" y="1166787"/>
            <a:ext cx="73152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CDA3C3-DB1C-46EE-A2AA-B9B09F13A05F}" type="datetimeFigureOut">
              <a:rPr lang="ru-RU" smtClean="0"/>
              <a:pPr/>
              <a:t>21.09.2017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A4D31-F31C-4D55-899C-66BE99D7F6A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109728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09600" y="6416676"/>
            <a:ext cx="28448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0DCDA3C3-DB1C-46EE-A2AA-B9B09F13A05F}" type="datetimeFigureOut">
              <a:rPr lang="ru-RU" smtClean="0"/>
              <a:pPr/>
              <a:t>21.09.2017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4165600" y="6416676"/>
            <a:ext cx="38608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10566400" y="6416676"/>
            <a:ext cx="1016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1FEA4D31-F31C-4D55-899C-66BE99D7F6A1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ru-RU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Эксперимент не должен сводиться к простому пассивному наблюдению. Он должен всякий раз активно вмешиваться в реальность, изменяя условия возникновения явлений, чтобы видеть ответ.</a:t>
            </a:r>
            <a:br>
              <a:rPr lang="ru-RU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Луи де Бройль</a:t>
            </a:r>
            <a:endParaRPr lang="ru-RU" sz="2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868614"/>
            <a:ext cx="9144000" cy="1389185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Цель: создать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необходимые условия для развития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прединженерного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мышления у детей старшего дошкольного возраста </a:t>
            </a:r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 algn="r"/>
            <a:r>
              <a:rPr lang="ru-RU" sz="1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Воспитатель  подготовительной группы  Безукладникова Н.П.</a:t>
            </a:r>
            <a:endParaRPr lang="ru-RU" sz="16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5789560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задачи</a:t>
            </a:r>
            <a:endParaRPr lang="ru-RU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280160"/>
            <a:ext cx="10515600" cy="4896803"/>
          </a:xfrm>
        </p:spPr>
        <p:txBody>
          <a:bodyPr>
            <a:normAutofit fontScale="92500" lnSpcReduction="20000"/>
          </a:bodyPr>
          <a:lstStyle/>
          <a:p>
            <a:r>
              <a:rPr lang="ru-RU" dirty="0"/>
              <a:t> .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формировать представления детей о созидательном труде людей творческих и прочих профессий, связанных с созданием художественных и материальных ценностей;</a:t>
            </a: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          . пробудить у ребенка интерес к техническому образованию, инженерным дисциплинам, математике;</a:t>
            </a: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          . определить склонности и способности ребенка к изучению математике и предметов естественно – научного цикла;</a:t>
            </a: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          . формировать представление о различных конструкторских элементах, их свойствах и способах монтажа и демонтажа;</a:t>
            </a: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          . развивать способность к комбинаторике, к гармоничному сочетанию элементов в конструкции и умение самостоятельно анализировать схемы, чертежи, сооружения;</a:t>
            </a: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          . углублять представления о свойствах и качествах различных материалов и привлекать к простейшим экспериментам;</a:t>
            </a: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          . совершенствовать навыки коммуникативного, делового общения</a:t>
            </a:r>
          </a:p>
        </p:txBody>
      </p:sp>
    </p:spTree>
    <p:extLst>
      <p:ext uri="{BB962C8B-B14F-4D97-AF65-F5344CB8AC3E}">
        <p14:creationId xmlns:p14="http://schemas.microsoft.com/office/powerpoint/2010/main" xmlns="" val="19761062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</p:nvPr>
        </p:nvGraphicFramePr>
        <p:xfrm>
          <a:off x="2307101" y="1"/>
          <a:ext cx="7976382" cy="6857999"/>
        </p:xfrm>
        <a:graphic>
          <a:graphicData uri="http://schemas.openxmlformats.org/drawingml/2006/table">
            <a:tbl>
              <a:tblPr firstRow="1" firstCol="1" bandRow="1"/>
              <a:tblGrid>
                <a:gridCol w="2658540"/>
                <a:gridCol w="2658540"/>
                <a:gridCol w="2659302"/>
              </a:tblGrid>
              <a:tr h="23814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4300855" algn="l"/>
                        </a:tabLst>
                      </a:pPr>
                      <a:r>
                        <a:rPr lang="ru-RU" sz="1400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Предварительный этап</a:t>
                      </a:r>
                    </a:p>
                  </a:txBody>
                  <a:tcPr marL="45076" marR="450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4300855" algn="l"/>
                        </a:tabLst>
                      </a:pPr>
                      <a:r>
                        <a:rPr lang="ru-RU" sz="140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Основной этап</a:t>
                      </a:r>
                    </a:p>
                  </a:txBody>
                  <a:tcPr marL="45076" marR="450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4300855" algn="l"/>
                        </a:tabLst>
                      </a:pPr>
                      <a:r>
                        <a:rPr lang="ru-RU" sz="140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Планируемые результаты</a:t>
                      </a:r>
                    </a:p>
                  </a:txBody>
                  <a:tcPr marL="45076" marR="450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1779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4300855" algn="l"/>
                        </a:tabLst>
                      </a:pPr>
                      <a:r>
                        <a:rPr lang="ru-RU" sz="1400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Рассматривание картин, иллюстраций, журналов с различными видами зданий ( современными, сказочными, жилища разных народов мира)- в соответствии с </a:t>
                      </a:r>
                      <a:r>
                        <a:rPr lang="ru-RU" sz="1400" dirty="0" err="1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лексико</a:t>
                      </a:r>
                      <a:r>
                        <a:rPr lang="ru-RU" sz="1400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 – тематическим планированием.</a:t>
                      </a:r>
                    </a:p>
                  </a:txBody>
                  <a:tcPr marL="45076" marR="450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4300855" algn="l"/>
                        </a:tabLst>
                      </a:pPr>
                      <a:r>
                        <a:rPr lang="ru-RU" sz="1400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Выполнение чертежей</a:t>
                      </a:r>
                    </a:p>
                  </a:txBody>
                  <a:tcPr marL="45076" marR="450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4300855" algn="l"/>
                        </a:tabLst>
                      </a:pPr>
                      <a:r>
                        <a:rPr lang="ru-RU" sz="1400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Сформированы четкие </a:t>
                      </a:r>
                      <a:r>
                        <a:rPr lang="ru-RU" sz="1400" dirty="0" err="1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конструкторско</a:t>
                      </a:r>
                      <a:r>
                        <a:rPr lang="ru-RU" sz="1400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 – экспериментальные представления о создании зданий</a:t>
                      </a:r>
                    </a:p>
                  </a:txBody>
                  <a:tcPr marL="45076" marR="450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7628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4300855" algn="l"/>
                        </a:tabLst>
                      </a:pPr>
                      <a:r>
                        <a:rPr lang="ru-RU" sz="1400" dirty="0" err="1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Содзание</a:t>
                      </a:r>
                      <a:r>
                        <a:rPr lang="ru-RU" sz="1400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 макета русской избы</a:t>
                      </a:r>
                    </a:p>
                  </a:txBody>
                  <a:tcPr marL="45076" marR="450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4300855" algn="l"/>
                        </a:tabLst>
                      </a:pPr>
                      <a:r>
                        <a:rPr lang="ru-RU" sz="140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Создание цветовой модели ( апликация)</a:t>
                      </a:r>
                    </a:p>
                  </a:txBody>
                  <a:tcPr marL="45076" marR="450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4300855" algn="l"/>
                        </a:tabLst>
                      </a:pPr>
                      <a:r>
                        <a:rPr lang="ru-RU" sz="1400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Расширен активный и пассивный словарь</a:t>
                      </a:r>
                    </a:p>
                  </a:txBody>
                  <a:tcPr marL="45076" marR="450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7655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4300855" algn="l"/>
                        </a:tabLst>
                      </a:pPr>
                      <a:r>
                        <a:rPr lang="ru-RU" sz="140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45076" marR="450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4300855" algn="l"/>
                        </a:tabLst>
                      </a:pPr>
                      <a:r>
                        <a:rPr lang="ru-RU" sz="140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Индивидуальная работа по заливке фундаментов для изб (эксперимент)</a:t>
                      </a:r>
                    </a:p>
                  </a:txBody>
                  <a:tcPr marL="45076" marR="450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4300855" algn="l"/>
                        </a:tabLst>
                      </a:pPr>
                      <a:r>
                        <a:rPr lang="ru-RU" sz="1400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Сформирован стойкий интерес к конструкторской деятельности при создании коллективной модели</a:t>
                      </a:r>
                    </a:p>
                  </a:txBody>
                  <a:tcPr marL="45076" marR="450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5257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4300855" algn="l"/>
                        </a:tabLst>
                      </a:pPr>
                      <a:r>
                        <a:rPr lang="ru-RU" sz="140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45076" marR="450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4300855" algn="l"/>
                        </a:tabLst>
                      </a:pPr>
                      <a:r>
                        <a:rPr lang="ru-RU" sz="140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Изготовление сруба</a:t>
                      </a:r>
                    </a:p>
                  </a:txBody>
                  <a:tcPr marL="45076" marR="450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4300855" algn="l"/>
                        </a:tabLst>
                      </a:pPr>
                      <a:r>
                        <a:rPr lang="ru-RU" sz="1400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Участие детей и родителей в проекте «Отходам дадим жизнь другую – сохраним планету родную</a:t>
                      </a:r>
                    </a:p>
                  </a:txBody>
                  <a:tcPr marL="45076" marR="450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1442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4300855" algn="l"/>
                        </a:tabLst>
                      </a:pPr>
                      <a:r>
                        <a:rPr lang="ru-RU" sz="140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45076" marR="450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4300855" algn="l"/>
                        </a:tabLst>
                      </a:pPr>
                      <a:r>
                        <a:rPr lang="ru-RU" sz="140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Крыша, окна (картон, вычерчивание рисунка – черепица) </a:t>
                      </a:r>
                    </a:p>
                  </a:txBody>
                  <a:tcPr marL="45076" marR="450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4300855" algn="l"/>
                        </a:tabLst>
                      </a:pPr>
                      <a:r>
                        <a:rPr lang="ru-RU" sz="1400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45076" marR="450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7628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4300855" algn="l"/>
                        </a:tabLst>
                      </a:pPr>
                      <a:r>
                        <a:rPr lang="ru-RU" sz="140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45076" marR="450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4300855" algn="l"/>
                        </a:tabLst>
                      </a:pPr>
                      <a:r>
                        <a:rPr lang="ru-RU" sz="140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Создание модели – деревенской избы</a:t>
                      </a:r>
                    </a:p>
                  </a:txBody>
                  <a:tcPr marL="45076" marR="450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4300855" algn="l"/>
                        </a:tabLst>
                      </a:pPr>
                      <a:r>
                        <a:rPr lang="ru-RU" sz="1400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45076" marR="450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0593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4300855" algn="l"/>
                        </a:tabLst>
                      </a:pPr>
                      <a:r>
                        <a:rPr lang="ru-RU" sz="140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45076" marR="450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4300855" algn="l"/>
                        </a:tabLst>
                      </a:pPr>
                      <a:r>
                        <a:rPr lang="ru-RU" sz="140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Проведение экскурсии членами конструкторского бюро</a:t>
                      </a:r>
                    </a:p>
                  </a:txBody>
                  <a:tcPr marL="45076" marR="450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4300855" algn="l"/>
                        </a:tabLst>
                      </a:pPr>
                      <a:r>
                        <a:rPr lang="ru-RU" sz="1400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45076" marR="450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37283475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400000">
            <a:off x="-722112" y="1087236"/>
            <a:ext cx="6055133" cy="4610912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400000">
            <a:off x="5423171" y="1736387"/>
            <a:ext cx="7363835" cy="552531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645922" y="1658566"/>
            <a:ext cx="6932577" cy="51994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1653305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</p:nvPr>
        </p:nvGraphicFramePr>
        <p:xfrm>
          <a:off x="393893" y="879230"/>
          <a:ext cx="11254155" cy="5978770"/>
        </p:xfrm>
        <a:graphic>
          <a:graphicData uri="http://schemas.openxmlformats.org/drawingml/2006/table">
            <a:tbl>
              <a:tblPr firstRow="1" firstCol="1" bandRow="1"/>
              <a:tblGrid>
                <a:gridCol w="3844629"/>
                <a:gridCol w="3842318"/>
                <a:gridCol w="3567208"/>
              </a:tblGrid>
              <a:tr h="326115">
                <a:tc>
                  <a:txBody>
                    <a:bodyPr/>
                    <a:lstStyle/>
                    <a:p>
                      <a:pPr marL="457200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5405755" algn="l"/>
                        </a:tabLst>
                      </a:pPr>
                      <a:r>
                        <a:rPr lang="ru-RU" sz="1400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Предварительный этап</a:t>
                      </a:r>
                    </a:p>
                  </a:txBody>
                  <a:tcPr marL="34400" marR="34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5405755" algn="l"/>
                        </a:tabLst>
                      </a:pPr>
                      <a:r>
                        <a:rPr lang="ru-RU" sz="140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Основной этап</a:t>
                      </a:r>
                    </a:p>
                  </a:txBody>
                  <a:tcPr marL="34400" marR="34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5405755" algn="l"/>
                        </a:tabLst>
                      </a:pPr>
                      <a:r>
                        <a:rPr lang="ru-RU" sz="1400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Планируемый результат</a:t>
                      </a:r>
                    </a:p>
                  </a:txBody>
                  <a:tcPr marL="34400" marR="34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60934">
                <a:tc>
                  <a:txBody>
                    <a:bodyPr/>
                    <a:lstStyle/>
                    <a:p>
                      <a:pPr marL="457200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5405755" algn="l"/>
                        </a:tabLst>
                      </a:pPr>
                      <a:r>
                        <a:rPr lang="ru-RU" sz="1400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Выставка семейных работ «</a:t>
                      </a:r>
                      <a:r>
                        <a:rPr lang="ru-RU" sz="1400" dirty="0" err="1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Лего</a:t>
                      </a:r>
                      <a:r>
                        <a:rPr lang="ru-RU" sz="1400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 Новый Год»</a:t>
                      </a:r>
                    </a:p>
                  </a:txBody>
                  <a:tcPr marL="34400" marR="34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5405755" algn="l"/>
                        </a:tabLst>
                      </a:pPr>
                      <a:r>
                        <a:rPr lang="ru-RU" sz="1400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Прослушивание и рассматривание сказки Сони</a:t>
                      </a:r>
                    </a:p>
                  </a:txBody>
                  <a:tcPr marL="34400" marR="34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5405755" algn="l"/>
                        </a:tabLst>
                      </a:pPr>
                      <a:r>
                        <a:rPr lang="ru-RU" sz="140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Усовершенствовано умение создания сложной конструкции</a:t>
                      </a:r>
                    </a:p>
                  </a:txBody>
                  <a:tcPr marL="34400" marR="34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56688">
                <a:tc>
                  <a:txBody>
                    <a:bodyPr/>
                    <a:lstStyle/>
                    <a:p>
                      <a:pPr marL="457200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5405755" algn="l"/>
                        </a:tabLst>
                      </a:pPr>
                      <a:r>
                        <a:rPr lang="ru-RU" sz="1400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Сетевое взаимодействие ОО №5 (Старкова Соня 5 а класс)</a:t>
                      </a:r>
                    </a:p>
                  </a:txBody>
                  <a:tcPr marL="34400" marR="34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5405755" algn="l"/>
                        </a:tabLst>
                      </a:pPr>
                      <a:r>
                        <a:rPr lang="ru-RU" sz="1400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Совместное обсуждение технических вопросов изготовления отдельных моментов истории</a:t>
                      </a:r>
                    </a:p>
                  </a:txBody>
                  <a:tcPr marL="34400" marR="34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5405755" algn="l"/>
                        </a:tabLst>
                      </a:pPr>
                      <a:r>
                        <a:rPr lang="ru-RU" sz="1400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Сформировано стремление к поиску нового конструктивного решения, способность понимать конструкторские особенности построек(устойчивость, безопасность)</a:t>
                      </a:r>
                    </a:p>
                  </a:txBody>
                  <a:tcPr marL="34400" marR="34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87049">
                <a:tc>
                  <a:txBody>
                    <a:bodyPr/>
                    <a:lstStyle/>
                    <a:p>
                      <a:pPr marL="457200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5405755" algn="l"/>
                        </a:tabLst>
                      </a:pPr>
                      <a:r>
                        <a:rPr lang="ru-RU" sz="140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Презентация лего сказки собственного сочинения Сони «Два рыцаря» ( 7 картин на отдельных платах)</a:t>
                      </a:r>
                    </a:p>
                  </a:txBody>
                  <a:tcPr marL="34400" marR="34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5405755" algn="l"/>
                        </a:tabLst>
                      </a:pPr>
                      <a:r>
                        <a:rPr lang="ru-RU" sz="140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Придумывание детьми коллективной сказки по мотивам произведения Волкова «Волшебник изумрудного города»</a:t>
                      </a:r>
                    </a:p>
                  </a:txBody>
                  <a:tcPr marL="34400" marR="34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5405755" algn="l"/>
                        </a:tabLst>
                      </a:pPr>
                      <a:r>
                        <a:rPr lang="ru-RU" sz="1400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Усовершенствовано умение анализировать и синтезировать при конструировании части и целого</a:t>
                      </a:r>
                    </a:p>
                  </a:txBody>
                  <a:tcPr marL="34400" marR="34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47984">
                <a:tc>
                  <a:txBody>
                    <a:bodyPr/>
                    <a:lstStyle/>
                    <a:p>
                      <a:pPr marL="457200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5405755" algn="l"/>
                        </a:tabLst>
                      </a:pPr>
                      <a:r>
                        <a:rPr lang="ru-RU" sz="140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34400" marR="34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5405755" algn="l"/>
                        </a:tabLst>
                      </a:pPr>
                      <a:r>
                        <a:rPr lang="ru-RU" sz="140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Презентация своей истории детям 5-6 лет и Соне – вдохновительнице данной работы</a:t>
                      </a:r>
                    </a:p>
                  </a:txBody>
                  <a:tcPr marL="34400" marR="34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5405755" algn="l"/>
                        </a:tabLst>
                      </a:pPr>
                      <a:r>
                        <a:rPr lang="ru-RU" sz="1400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Развивается способность создать тематическую конструктивную </a:t>
                      </a:r>
                      <a:r>
                        <a:rPr lang="ru-RU" sz="1400" dirty="0" err="1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сериацию</a:t>
                      </a:r>
                      <a:r>
                        <a:rPr lang="ru-RU" sz="1400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 и обыгрывать ее в самостоятельной деятельности со сверстниками</a:t>
                      </a:r>
                    </a:p>
                  </a:txBody>
                  <a:tcPr marL="34400" marR="34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650522" y="0"/>
            <a:ext cx="9554410" cy="8617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54054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54054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54054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54054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54054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54054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54054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54054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54054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405438" algn="l"/>
              </a:tabLst>
            </a:pPr>
            <a:r>
              <a:rPr kumimoji="0" lang="ru-RU" altLang="ru-RU" b="1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Лего</a:t>
            </a:r>
            <a:r>
              <a:rPr kumimoji="0" lang="ru-RU" altLang="ru-RU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– бюро «Я – инженер – конструктор»</a:t>
            </a:r>
            <a:endParaRPr kumimoji="0" lang="ru-RU" altLang="ru-RU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+mn-lt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405438" algn="l"/>
              </a:tabLst>
            </a:pPr>
            <a:r>
              <a:rPr kumimoji="0" lang="ru-RU" altLang="ru-RU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Цель</a:t>
            </a:r>
            <a:r>
              <a:rPr lang="ru-RU" altLang="ru-RU" b="1" dirty="0" smtClean="0">
                <a:solidFill>
                  <a:schemeClr val="bg1"/>
                </a:solidFill>
                <a:latin typeface="+mn-lt"/>
              </a:rPr>
              <a:t>: </a:t>
            </a:r>
            <a:r>
              <a:rPr lang="ru-RU" altLang="ru-RU" b="1" dirty="0" smtClean="0">
                <a:solidFill>
                  <a:schemeClr val="bg1"/>
                </a:solidFill>
                <a:latin typeface="+mn-lt"/>
                <a:cs typeface="Times New Roman" panose="02020603050405020304" pitchFamily="18" charset="0"/>
              </a:rPr>
              <a:t>р</a:t>
            </a:r>
            <a:r>
              <a:rPr kumimoji="0" lang="ru-RU" altLang="ru-RU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азвивать </a:t>
            </a:r>
            <a:r>
              <a:rPr kumimoji="0" lang="ru-RU" altLang="ru-RU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конструкторские навыки, творческую инициативу и самостоятельность</a:t>
            </a:r>
            <a:endParaRPr kumimoji="0" lang="ru-RU" altLang="ru-RU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+mn-lt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405438" algn="l"/>
              </a:tabLst>
            </a:pPr>
            <a:endParaRPr kumimoji="0" lang="ru-RU" altLang="ru-RU" sz="14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618106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400000">
            <a:off x="7528705" y="763846"/>
            <a:ext cx="5955119" cy="5555835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169924" y="3435047"/>
            <a:ext cx="4751683" cy="356376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188068" y="-41254"/>
            <a:ext cx="5551251" cy="41634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7126330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Литейная">
      <a:dk1>
        <a:sysClr val="windowText" lastClr="000000"/>
      </a:dk1>
      <a:lt1>
        <a:sysClr val="window" lastClr="FFFFFF"/>
      </a:lt1>
      <a:dk2>
        <a:srgbClr val="676A55"/>
      </a:dk2>
      <a:lt2>
        <a:srgbClr val="EAEBDE"/>
      </a:lt2>
      <a:accent1>
        <a:srgbClr val="72A376"/>
      </a:accent1>
      <a:accent2>
        <a:srgbClr val="B0CCB0"/>
      </a:accent2>
      <a:accent3>
        <a:srgbClr val="A8CDD7"/>
      </a:accent3>
      <a:accent4>
        <a:srgbClr val="C0BEAF"/>
      </a:accent4>
      <a:accent5>
        <a:srgbClr val="CEC597"/>
      </a:accent5>
      <a:accent6>
        <a:srgbClr val="E8B7B7"/>
      </a:accent6>
      <a:hlink>
        <a:srgbClr val="DB5353"/>
      </a:hlink>
      <a:folHlink>
        <a:srgbClr val="903638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78</TotalTime>
  <Words>430</Words>
  <Application>Microsoft Office PowerPoint</Application>
  <PresentationFormat>Произвольный</PresentationFormat>
  <Paragraphs>54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Апекс</vt:lpstr>
      <vt:lpstr>Эксперимент не должен сводиться к простому пассивному наблюдению. Он должен всякий раз активно вмешиваться в реальность, изменяя условия возникновения явлений, чтобы видеть ответ. Луи де Бройль</vt:lpstr>
      <vt:lpstr>задачи</vt:lpstr>
      <vt:lpstr>Слайд 3</vt:lpstr>
      <vt:lpstr>Слайд 4</vt:lpstr>
      <vt:lpstr>Слайд 5</vt:lpstr>
      <vt:lpstr>Слайд 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Эксперимент не должен сводиться к простому пассивному наблюдению. Он должен всякий раз активно вмешиваться в реальность, изменяя условия возникновения явлений, чтобы видеть ответ. Луи де Бройль</dc:title>
  <dc:creator>user</dc:creator>
  <cp:lastModifiedBy>User7</cp:lastModifiedBy>
  <cp:revision>6</cp:revision>
  <dcterms:created xsi:type="dcterms:W3CDTF">2017-09-11T18:00:07Z</dcterms:created>
  <dcterms:modified xsi:type="dcterms:W3CDTF">2017-09-21T09:57:55Z</dcterms:modified>
</cp:coreProperties>
</file>